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71" r:id="rId3"/>
    <p:sldId id="257" r:id="rId4"/>
    <p:sldId id="258" r:id="rId5"/>
    <p:sldId id="259" r:id="rId6"/>
    <p:sldId id="260" r:id="rId7"/>
    <p:sldId id="261" r:id="rId8"/>
    <p:sldId id="262" r:id="rId9"/>
    <p:sldId id="266" r:id="rId10"/>
    <p:sldId id="264" r:id="rId11"/>
    <p:sldId id="265" r:id="rId12"/>
    <p:sldId id="267" r:id="rId13"/>
    <p:sldId id="270" r:id="rId14"/>
    <p:sldId id="272" r:id="rId15"/>
  </p:sldIdLst>
  <p:sldSz cx="9144000" cy="6858000" type="screen4x3"/>
  <p:notesSz cx="6669088" cy="9896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482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4824"/>
          </a:xfrm>
          <a:prstGeom prst="rect">
            <a:avLst/>
          </a:prstGeom>
        </p:spPr>
        <p:txBody>
          <a:bodyPr vert="horz" lIns="91440" tIns="45720" rIns="91440" bIns="45720" rtlCol="0"/>
          <a:lstStyle>
            <a:lvl1pPr algn="r">
              <a:defRPr sz="1200"/>
            </a:lvl1pPr>
          </a:lstStyle>
          <a:p>
            <a:fld id="{FFA00748-08D8-4F2B-8D65-1CCD836E068E}" type="datetimeFigureOut">
              <a:rPr lang="en-US" smtClean="0"/>
              <a:pPr/>
              <a:t>4/23/2014</a:t>
            </a:fld>
            <a:endParaRPr lang="en-US"/>
          </a:p>
        </p:txBody>
      </p:sp>
      <p:sp>
        <p:nvSpPr>
          <p:cNvPr id="4" name="Footer Placeholder 3"/>
          <p:cNvSpPr>
            <a:spLocks noGrp="1"/>
          </p:cNvSpPr>
          <p:nvPr>
            <p:ph type="ftr" sz="quarter" idx="2"/>
          </p:nvPr>
        </p:nvSpPr>
        <p:spPr>
          <a:xfrm>
            <a:off x="0" y="9399934"/>
            <a:ext cx="2889938" cy="4948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399934"/>
            <a:ext cx="2889938" cy="494824"/>
          </a:xfrm>
          <a:prstGeom prst="rect">
            <a:avLst/>
          </a:prstGeom>
        </p:spPr>
        <p:txBody>
          <a:bodyPr vert="horz" lIns="91440" tIns="45720" rIns="91440" bIns="45720" rtlCol="0" anchor="b"/>
          <a:lstStyle>
            <a:lvl1pPr algn="r">
              <a:defRPr sz="1200"/>
            </a:lvl1pPr>
          </a:lstStyle>
          <a:p>
            <a:fld id="{FDCC7F44-423C-4066-9A7E-9C62D9156E1B}" type="slidenum">
              <a:rPr lang="en-US" smtClean="0"/>
              <a:pPr/>
              <a:t>‹#›</a:t>
            </a:fld>
            <a:endParaRPr lang="en-US"/>
          </a:p>
        </p:txBody>
      </p:sp>
    </p:spTree>
    <p:extLst>
      <p:ext uri="{BB962C8B-B14F-4D97-AF65-F5344CB8AC3E}">
        <p14:creationId xmlns:p14="http://schemas.microsoft.com/office/powerpoint/2010/main" val="2601816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482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4824"/>
          </a:xfrm>
          <a:prstGeom prst="rect">
            <a:avLst/>
          </a:prstGeom>
        </p:spPr>
        <p:txBody>
          <a:bodyPr vert="horz" lIns="91440" tIns="45720" rIns="91440" bIns="45720" rtlCol="0"/>
          <a:lstStyle>
            <a:lvl1pPr algn="r">
              <a:defRPr sz="1200"/>
            </a:lvl1pPr>
          </a:lstStyle>
          <a:p>
            <a:fld id="{B2054E40-8B7C-472E-9EF2-EF3DFE4CCAB5}" type="datetimeFigureOut">
              <a:rPr lang="en-US" smtClean="0"/>
              <a:pPr/>
              <a:t>4/23/2014</a:t>
            </a:fld>
            <a:endParaRPr lang="en-US"/>
          </a:p>
        </p:txBody>
      </p:sp>
      <p:sp>
        <p:nvSpPr>
          <p:cNvPr id="4" name="Slide Image Placeholder 3"/>
          <p:cNvSpPr>
            <a:spLocks noGrp="1" noRot="1" noChangeAspect="1"/>
          </p:cNvSpPr>
          <p:nvPr>
            <p:ph type="sldImg" idx="2"/>
          </p:nvPr>
        </p:nvSpPr>
        <p:spPr>
          <a:xfrm>
            <a:off x="862013" y="742950"/>
            <a:ext cx="4945062" cy="37099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00826"/>
            <a:ext cx="5335270" cy="44534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99934"/>
            <a:ext cx="2889938" cy="49482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399934"/>
            <a:ext cx="2889938" cy="494824"/>
          </a:xfrm>
          <a:prstGeom prst="rect">
            <a:avLst/>
          </a:prstGeom>
        </p:spPr>
        <p:txBody>
          <a:bodyPr vert="horz" lIns="91440" tIns="45720" rIns="91440" bIns="45720" rtlCol="0" anchor="b"/>
          <a:lstStyle>
            <a:lvl1pPr algn="r">
              <a:defRPr sz="1200"/>
            </a:lvl1pPr>
          </a:lstStyle>
          <a:p>
            <a:fld id="{F45CD421-D4D3-434D-AA4B-C31F4DE8DB3C}" type="slidenum">
              <a:rPr lang="en-US" smtClean="0"/>
              <a:pPr/>
              <a:t>‹#›</a:t>
            </a:fld>
            <a:endParaRPr lang="en-US"/>
          </a:p>
        </p:txBody>
      </p:sp>
    </p:spTree>
    <p:extLst>
      <p:ext uri="{BB962C8B-B14F-4D97-AF65-F5344CB8AC3E}">
        <p14:creationId xmlns:p14="http://schemas.microsoft.com/office/powerpoint/2010/main" val="1173921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5CD421-D4D3-434D-AA4B-C31F4DE8DB3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5CD421-D4D3-434D-AA4B-C31F4DE8DB3C}"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5CD421-D4D3-434D-AA4B-C31F4DE8DB3C}"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5CD421-D4D3-434D-AA4B-C31F4DE8DB3C}"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45CD421-D4D3-434D-AA4B-C31F4DE8DB3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2F4CF-EE84-4240-9E80-F5A7F050D461}"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2F4CF-EE84-4240-9E80-F5A7F050D461}"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2F4CF-EE84-4240-9E80-F5A7F050D461}"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2F4CF-EE84-4240-9E80-F5A7F050D461}"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2F4CF-EE84-4240-9E80-F5A7F050D461}" type="datetimeFigureOut">
              <a:rPr lang="en-US" smtClean="0"/>
              <a:pPr/>
              <a:t>4/23/2014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2F4CF-EE84-4240-9E80-F5A7F050D461}"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2F4CF-EE84-4240-9E80-F5A7F050D461}" type="datetimeFigureOut">
              <a:rPr lang="en-US" smtClean="0"/>
              <a:pPr/>
              <a:t>4/23/2014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2F4CF-EE84-4240-9E80-F5A7F050D461}" type="datetimeFigureOut">
              <a:rPr lang="en-US" smtClean="0"/>
              <a:pPr/>
              <a:t>4/23/2014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2F4CF-EE84-4240-9E80-F5A7F050D461}" type="datetimeFigureOut">
              <a:rPr lang="en-US" smtClean="0"/>
              <a:pPr/>
              <a:t>4/23/2014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2F4CF-EE84-4240-9E80-F5A7F050D461}"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2F4CF-EE84-4240-9E80-F5A7F050D461}" type="datetimeFigureOut">
              <a:rPr lang="en-US" smtClean="0"/>
              <a:pPr/>
              <a:t>4/23/2014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DA435-303A-494F-80FC-534B79935D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2F4CF-EE84-4240-9E80-F5A7F050D461}" type="datetimeFigureOut">
              <a:rPr lang="en-US" smtClean="0"/>
              <a:pPr/>
              <a:t>4/23/2014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DA435-303A-494F-80FC-534B79935D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2286000"/>
          </a:xfrm>
        </p:spPr>
        <p:txBody>
          <a:bodyPr>
            <a:normAutofit/>
          </a:bodyPr>
          <a:lstStyle/>
          <a:p>
            <a:r>
              <a:rPr lang="en-US" sz="3600" dirty="0" smtClean="0"/>
              <a:t>Investigation of Available Metadata for selected MDG indicators</a:t>
            </a:r>
            <a:br>
              <a:rPr lang="en-US" sz="3600" dirty="0" smtClean="0"/>
            </a:br>
            <a:r>
              <a:rPr lang="en-US" sz="3200" dirty="0" smtClean="0"/>
              <a:t>Cambodia Experience</a:t>
            </a:r>
            <a:endParaRPr lang="en-US" sz="3600" dirty="0"/>
          </a:p>
        </p:txBody>
      </p:sp>
      <p:sp>
        <p:nvSpPr>
          <p:cNvPr id="3" name="Subtitle 2"/>
          <p:cNvSpPr>
            <a:spLocks noGrp="1"/>
          </p:cNvSpPr>
          <p:nvPr>
            <p:ph type="subTitle" idx="1"/>
          </p:nvPr>
        </p:nvSpPr>
        <p:spPr>
          <a:xfrm>
            <a:off x="2057400" y="4876800"/>
            <a:ext cx="4724400" cy="1295400"/>
          </a:xfrm>
        </p:spPr>
        <p:txBody>
          <a:bodyPr>
            <a:normAutofit/>
          </a:bodyPr>
          <a:lstStyle/>
          <a:p>
            <a:pPr>
              <a:spcBef>
                <a:spcPts val="0"/>
              </a:spcBef>
            </a:pPr>
            <a:r>
              <a:rPr lang="en-US" sz="2400" dirty="0" smtClean="0"/>
              <a:t>Lay </a:t>
            </a:r>
            <a:r>
              <a:rPr lang="en-US" sz="2400" dirty="0" err="1" smtClean="0"/>
              <a:t>Chhan</a:t>
            </a:r>
            <a:endParaRPr lang="en-US" sz="2400" dirty="0" smtClean="0"/>
          </a:p>
          <a:p>
            <a:pPr>
              <a:spcBef>
                <a:spcPts val="0"/>
              </a:spcBef>
            </a:pPr>
            <a:r>
              <a:rPr lang="en-US" sz="2400" dirty="0" smtClean="0"/>
              <a:t>National Institute of Statistics</a:t>
            </a:r>
          </a:p>
          <a:p>
            <a:pPr>
              <a:spcBef>
                <a:spcPts val="0"/>
              </a:spcBef>
            </a:pPr>
            <a:r>
              <a:rPr lang="en-US" sz="2400" dirty="0" smtClean="0"/>
              <a:t>Cambodia</a:t>
            </a:r>
          </a:p>
          <a:p>
            <a:pPr>
              <a:spcBef>
                <a:spcPts val="0"/>
              </a:spcBef>
            </a:pPr>
            <a:endParaRPr lang="en-US" sz="2400" dirty="0"/>
          </a:p>
        </p:txBody>
      </p:sp>
      <p:sp>
        <p:nvSpPr>
          <p:cNvPr id="4" name="Subtitle 2"/>
          <p:cNvSpPr txBox="1">
            <a:spLocks/>
          </p:cNvSpPr>
          <p:nvPr/>
        </p:nvSpPr>
        <p:spPr>
          <a:xfrm>
            <a:off x="1447800" y="228600"/>
            <a:ext cx="6400800" cy="1752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err="1" smtClean="0">
                <a:ln>
                  <a:noFill/>
                </a:ln>
                <a:solidFill>
                  <a:schemeClr val="tx1">
                    <a:lumMod val="95000"/>
                    <a:lumOff val="5000"/>
                  </a:schemeClr>
                </a:solidFill>
                <a:effectLst/>
                <a:uLnTx/>
                <a:uFillTx/>
                <a:latin typeface="+mn-lt"/>
                <a:ea typeface="+mn-ea"/>
                <a:cs typeface="+mn-cs"/>
              </a:rPr>
              <a:t>CountryData</a:t>
            </a:r>
            <a: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Workshop: Building better dissemination systems </a:t>
            </a:r>
            <a:b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br>
            <a: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for national development indicators</a:t>
            </a:r>
            <a:b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br>
            <a: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Hotel </a:t>
            </a:r>
            <a:r>
              <a:rPr kumimoji="0" lang="en-US" b="0" i="0" u="none" strike="noStrike" kern="1200" cap="none" spc="0" normalizeH="0" baseline="0" noProof="0" dirty="0" err="1" smtClean="0">
                <a:ln>
                  <a:noFill/>
                </a:ln>
                <a:solidFill>
                  <a:schemeClr val="tx1">
                    <a:lumMod val="95000"/>
                    <a:lumOff val="5000"/>
                  </a:schemeClr>
                </a:solidFill>
                <a:effectLst/>
                <a:uLnTx/>
                <a:uFillTx/>
                <a:latin typeface="+mn-lt"/>
                <a:ea typeface="+mn-ea"/>
                <a:cs typeface="+mn-cs"/>
              </a:rPr>
              <a:t>Camdiana</a:t>
            </a:r>
            <a: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 Phnom Penh, Cambodia</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21-25 April 2015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4. Population using improved sanitation facilities (Cont.)</a:t>
            </a:r>
            <a:endParaRPr lang="en-US" sz="4000" b="1" dirty="0"/>
          </a:p>
        </p:txBody>
      </p:sp>
      <p:sp>
        <p:nvSpPr>
          <p:cNvPr id="3" name="Content Placeholder 2"/>
          <p:cNvSpPr>
            <a:spLocks noGrp="1"/>
          </p:cNvSpPr>
          <p:nvPr>
            <p:ph idx="1"/>
          </p:nvPr>
        </p:nvSpPr>
        <p:spPr>
          <a:xfrm>
            <a:off x="457200" y="1676400"/>
            <a:ext cx="8229600" cy="4525963"/>
          </a:xfrm>
        </p:spPr>
        <p:txBody>
          <a:bodyPr>
            <a:normAutofit fontScale="92500" lnSpcReduction="20000"/>
          </a:bodyPr>
          <a:lstStyle/>
          <a:p>
            <a:pPr marL="342900" lvl="1" indent="-342900">
              <a:buFont typeface="Arial" pitchFamily="34" charset="0"/>
              <a:buChar char="•"/>
            </a:pPr>
            <a:r>
              <a:rPr lang="en-US" b="1" dirty="0" smtClean="0"/>
              <a:t>Method of computation: </a:t>
            </a:r>
            <a:r>
              <a:rPr lang="en-US" dirty="0" smtClean="0"/>
              <a:t>it was calculated by </a:t>
            </a:r>
            <a:r>
              <a:rPr lang="en-US" dirty="0"/>
              <a:t>dividing the number of people using improved sanitation facilities </a:t>
            </a:r>
            <a:r>
              <a:rPr lang="en-US" dirty="0" smtClean="0"/>
              <a:t>to </a:t>
            </a:r>
            <a:r>
              <a:rPr lang="en-US" dirty="0"/>
              <a:t>the total </a:t>
            </a:r>
            <a:r>
              <a:rPr lang="en-US" dirty="0" smtClean="0"/>
              <a:t>population </a:t>
            </a:r>
            <a:r>
              <a:rPr lang="en-US" dirty="0"/>
              <a:t>and </a:t>
            </a:r>
            <a:r>
              <a:rPr lang="en-US" dirty="0" smtClean="0"/>
              <a:t>multiply the result </a:t>
            </a:r>
            <a:r>
              <a:rPr lang="en-US" dirty="0"/>
              <a:t>by 100.</a:t>
            </a:r>
            <a:endParaRPr lang="en-US" b="1" dirty="0" smtClean="0"/>
          </a:p>
          <a:p>
            <a:pPr marL="342900" lvl="1" indent="-342900">
              <a:buFont typeface="Arial" pitchFamily="34" charset="0"/>
              <a:buChar char="•"/>
            </a:pPr>
            <a:r>
              <a:rPr lang="en-US" b="1" dirty="0" smtClean="0"/>
              <a:t>Data source:</a:t>
            </a:r>
            <a:endParaRPr lang="en-US" dirty="0" smtClean="0"/>
          </a:p>
          <a:p>
            <a:pPr marL="742950" lvl="2" indent="-274320"/>
            <a:r>
              <a:rPr lang="en-US" dirty="0" smtClean="0"/>
              <a:t>CSES conducted by NIS in 1993-94, 1996, 1997, 1999, 2004, and yearly conducted 2007-2014</a:t>
            </a:r>
          </a:p>
          <a:p>
            <a:pPr marL="742950" lvl="2" indent="-274320"/>
            <a:r>
              <a:rPr lang="en-US" dirty="0" smtClean="0"/>
              <a:t>CDHS conducted by NIS every five years (2005, 2010 &amp; 2010)</a:t>
            </a:r>
          </a:p>
          <a:p>
            <a:pPr marL="742950" lvl="2" indent="-274320"/>
            <a:r>
              <a:rPr lang="en-US" dirty="0" smtClean="0"/>
              <a:t>Inter-Censual Population Survey (CIPS) conducted by NIS in 2003 &amp; 2013</a:t>
            </a:r>
          </a:p>
          <a:p>
            <a:pPr marL="742950" lvl="2" indent="-274320"/>
            <a:r>
              <a:rPr lang="en-US" dirty="0" smtClean="0"/>
              <a:t>Population Census conducted by NIS every ten years (1998 &amp; 2008) </a:t>
            </a:r>
          </a:p>
          <a:p>
            <a:pPr marL="342900" lvl="1" indent="-342900">
              <a:buFont typeface="Arial" pitchFamily="34" charset="0"/>
              <a:buChar char="•"/>
            </a:pPr>
            <a:r>
              <a:rPr lang="en-US" b="1" dirty="0" smtClean="0"/>
              <a:t>Reported data: </a:t>
            </a:r>
            <a:r>
              <a:rPr lang="en-US" dirty="0" smtClean="0"/>
              <a:t>It is noted that NIS reported data is </a:t>
            </a:r>
            <a:r>
              <a:rPr lang="en-US" dirty="0"/>
              <a:t>based </a:t>
            </a:r>
            <a:r>
              <a:rPr lang="en-US" dirty="0" smtClean="0"/>
              <a:t>solely on CSES.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5. Youth </a:t>
            </a:r>
            <a:r>
              <a:rPr lang="en-US" sz="4000" b="1" dirty="0"/>
              <a:t>unemployment </a:t>
            </a:r>
            <a:r>
              <a:rPr lang="en-US" sz="4000" b="1" dirty="0" smtClean="0"/>
              <a:t>rate</a:t>
            </a:r>
            <a:endParaRPr lang="en-US" dirty="0"/>
          </a:p>
        </p:txBody>
      </p:sp>
      <p:sp>
        <p:nvSpPr>
          <p:cNvPr id="3" name="Content Placeholder 2"/>
          <p:cNvSpPr>
            <a:spLocks noGrp="1"/>
          </p:cNvSpPr>
          <p:nvPr>
            <p:ph idx="1"/>
          </p:nvPr>
        </p:nvSpPr>
        <p:spPr/>
        <p:txBody>
          <a:bodyPr>
            <a:normAutofit fontScale="92500"/>
          </a:bodyPr>
          <a:lstStyle/>
          <a:p>
            <a:r>
              <a:rPr lang="en-US" sz="2800" b="1" dirty="0" smtClean="0"/>
              <a:t>Definition:</a:t>
            </a:r>
            <a:r>
              <a:rPr lang="en-US" sz="2800" dirty="0" smtClean="0"/>
              <a:t> Is defined as the percentage of unemployed persons age 15-24 yeas old to total economically active population (in the labor force) in the same age group.</a:t>
            </a:r>
          </a:p>
          <a:p>
            <a:pPr>
              <a:buNone/>
            </a:pPr>
            <a:r>
              <a:rPr lang="en-US" sz="2800" dirty="0" smtClean="0"/>
              <a:t>	</a:t>
            </a:r>
            <a:r>
              <a:rPr lang="en-US" sz="2600" dirty="0" smtClean="0"/>
              <a:t>Unemployed persons are persons in the labor force who did not work or had no job or business during the reference period, the past seven days, but were reported available and actively seeking work. Also considered as unemployed are persons without job or business who were reported as available or because of temporary illness/disability, bad weather, pending job application or waiting for job interview (Source: CSES).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4000" b="1" dirty="0" smtClean="0"/>
              <a:t>5. Youth unemployment rate (Cont.)</a:t>
            </a:r>
            <a:endParaRPr lang="en-US" sz="4000" b="1" dirty="0"/>
          </a:p>
        </p:txBody>
      </p:sp>
      <p:sp>
        <p:nvSpPr>
          <p:cNvPr id="6" name="Content Placeholder 2"/>
          <p:cNvSpPr>
            <a:spLocks noGrp="1"/>
          </p:cNvSpPr>
          <p:nvPr>
            <p:ph idx="1"/>
          </p:nvPr>
        </p:nvSpPr>
        <p:spPr/>
        <p:txBody>
          <a:bodyPr>
            <a:normAutofit fontScale="77500" lnSpcReduction="20000"/>
          </a:bodyPr>
          <a:lstStyle/>
          <a:p>
            <a:pPr marL="342900" lvl="1" indent="-342900">
              <a:buFont typeface="Arial" pitchFamily="34" charset="0"/>
              <a:buChar char="•"/>
            </a:pPr>
            <a:r>
              <a:rPr lang="en-US" b="1" dirty="0" smtClean="0"/>
              <a:t>Method of computation: </a:t>
            </a:r>
          </a:p>
          <a:p>
            <a:pPr marL="342900" lvl="1" indent="-342900">
              <a:spcBef>
                <a:spcPts val="600"/>
              </a:spcBef>
              <a:buNone/>
            </a:pPr>
            <a:r>
              <a:rPr lang="en-US" b="1" dirty="0" smtClean="0"/>
              <a:t>	                                                 </a:t>
            </a:r>
            <a:r>
              <a:rPr lang="en-US" sz="2600" dirty="0" smtClean="0"/>
              <a:t>Unemployed population (15-24)</a:t>
            </a:r>
          </a:p>
          <a:p>
            <a:pPr marL="342900" lvl="1" indent="-342900">
              <a:spcBef>
                <a:spcPts val="600"/>
              </a:spcBef>
              <a:buNone/>
            </a:pPr>
            <a:r>
              <a:rPr lang="en-US" sz="2600" b="1" dirty="0" smtClean="0"/>
              <a:t>	</a:t>
            </a:r>
            <a:r>
              <a:rPr lang="en-US" sz="2600" dirty="0" smtClean="0"/>
              <a:t>Youth unemployment rate =                                                                 x 100        </a:t>
            </a:r>
            <a:endParaRPr lang="en-US" dirty="0" smtClean="0"/>
          </a:p>
          <a:p>
            <a:pPr marL="342900" lvl="1" indent="-342900">
              <a:spcBef>
                <a:spcPts val="600"/>
              </a:spcBef>
              <a:buNone/>
            </a:pPr>
            <a:r>
              <a:rPr lang="en-US" dirty="0" smtClean="0"/>
              <a:t>				              Total labor force (15-24)</a:t>
            </a:r>
          </a:p>
          <a:p>
            <a:pPr marL="342900" lvl="1" indent="-342900">
              <a:buFont typeface="Arial" pitchFamily="34" charset="0"/>
              <a:buChar char="•"/>
            </a:pPr>
            <a:r>
              <a:rPr lang="en-US" b="1" dirty="0" smtClean="0"/>
              <a:t>Data source:</a:t>
            </a:r>
            <a:endParaRPr lang="en-US" dirty="0" smtClean="0"/>
          </a:p>
          <a:p>
            <a:pPr marL="742950" lvl="2" indent="-274320"/>
            <a:r>
              <a:rPr lang="en-US" dirty="0" smtClean="0"/>
              <a:t>CSES conducted by NIS in 1993-94, 1996, 1997, 1999, 2004, and yearly conducted 2007-2014</a:t>
            </a:r>
          </a:p>
          <a:p>
            <a:pPr marL="742950" lvl="2" indent="-274320"/>
            <a:r>
              <a:rPr lang="en-US" dirty="0" smtClean="0"/>
              <a:t>CDHS conducted by NIS every five years (2005, 2010 &amp; 2010)</a:t>
            </a:r>
          </a:p>
          <a:p>
            <a:pPr marL="742950" lvl="2" indent="-274320"/>
            <a:r>
              <a:rPr lang="en-US" dirty="0" smtClean="0"/>
              <a:t>Cambodia Labor Force Survey (CLFS), conducted by NIS in 2012</a:t>
            </a:r>
          </a:p>
          <a:p>
            <a:pPr marL="742950" lvl="2" indent="-274320"/>
            <a:r>
              <a:rPr lang="en-US" dirty="0" smtClean="0"/>
              <a:t>Inter-Censual Population Survey (CIPS), conducted by NIS in 2003 &amp; 2013</a:t>
            </a:r>
          </a:p>
          <a:p>
            <a:pPr marL="742950" lvl="2" indent="-274320"/>
            <a:r>
              <a:rPr lang="en-US" dirty="0" smtClean="0"/>
              <a:t>Population Census conducted by NIS every ten years (1998 &amp; 2008) </a:t>
            </a:r>
          </a:p>
          <a:p>
            <a:pPr marL="342900" lvl="1" indent="-342900">
              <a:buFont typeface="Arial" pitchFamily="34" charset="0"/>
              <a:buChar char="•"/>
            </a:pPr>
            <a:r>
              <a:rPr lang="en-US" b="1" dirty="0" smtClean="0"/>
              <a:t>Reported data: </a:t>
            </a:r>
            <a:r>
              <a:rPr lang="en-US" dirty="0" smtClean="0"/>
              <a:t>It is noted that NIS reported data is </a:t>
            </a:r>
            <a:r>
              <a:rPr lang="en-US" dirty="0"/>
              <a:t>based </a:t>
            </a:r>
            <a:r>
              <a:rPr lang="en-US" dirty="0" smtClean="0"/>
              <a:t>solely on CSES </a:t>
            </a:r>
            <a:endParaRPr lang="en-US" dirty="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cxnSp>
        <p:nvCxnSpPr>
          <p:cNvPr id="9" name="Straight Connector 8"/>
          <p:cNvCxnSpPr/>
          <p:nvPr/>
        </p:nvCxnSpPr>
        <p:spPr>
          <a:xfrm>
            <a:off x="3901440" y="2436812"/>
            <a:ext cx="3474720" cy="1588"/>
          </a:xfrm>
          <a:prstGeom prst="line">
            <a:avLst/>
          </a:prstGeom>
          <a:ln>
            <a:solidFill>
              <a:schemeClr val="tx1">
                <a:alpha val="97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6. Some observations and issues for consideration</a:t>
            </a:r>
            <a:endParaRPr lang="en-US" sz="3600" b="1" dirty="0"/>
          </a:p>
        </p:txBody>
      </p:sp>
      <p:sp>
        <p:nvSpPr>
          <p:cNvPr id="3" name="Content Placeholder 2"/>
          <p:cNvSpPr>
            <a:spLocks noGrp="1"/>
          </p:cNvSpPr>
          <p:nvPr>
            <p:ph idx="1"/>
          </p:nvPr>
        </p:nvSpPr>
        <p:spPr>
          <a:xfrm>
            <a:off x="457200" y="1600200"/>
            <a:ext cx="8001000" cy="4525963"/>
          </a:xfrm>
        </p:spPr>
        <p:txBody>
          <a:bodyPr>
            <a:normAutofit fontScale="85000" lnSpcReduction="20000"/>
          </a:bodyPr>
          <a:lstStyle/>
          <a:p>
            <a:pPr>
              <a:spcBef>
                <a:spcPts val="600"/>
              </a:spcBef>
              <a:spcAft>
                <a:spcPts val="600"/>
              </a:spcAft>
            </a:pPr>
            <a:r>
              <a:rPr lang="en-US" sz="2800" dirty="0" smtClean="0"/>
              <a:t>The definition of improved sanitation facilities was differed and changed over the time due to different surveys were collected data for the same indicator</a:t>
            </a:r>
          </a:p>
          <a:p>
            <a:pPr>
              <a:spcBef>
                <a:spcPts val="600"/>
              </a:spcBef>
              <a:spcAft>
                <a:spcPts val="600"/>
              </a:spcAft>
            </a:pPr>
            <a:r>
              <a:rPr lang="en-US" sz="2800" dirty="0" smtClean="0"/>
              <a:t>Estimated/reported data for an indicator in general is based directly/solely on survey or census, while data available for the indicator can be found from many sources</a:t>
            </a:r>
          </a:p>
          <a:p>
            <a:pPr>
              <a:spcBef>
                <a:spcPts val="600"/>
              </a:spcBef>
              <a:spcAft>
                <a:spcPts val="600"/>
              </a:spcAft>
            </a:pPr>
            <a:r>
              <a:rPr lang="en-US" sz="2800" dirty="0" smtClean="0"/>
              <a:t>Lack of availability of statistics with technical notes in most line ministries who produced the data </a:t>
            </a:r>
          </a:p>
          <a:p>
            <a:pPr>
              <a:spcBef>
                <a:spcPts val="600"/>
              </a:spcBef>
              <a:spcAft>
                <a:spcPts val="600"/>
              </a:spcAft>
            </a:pPr>
            <a:r>
              <a:rPr lang="en-US" sz="2800" dirty="0" smtClean="0"/>
              <a:t>Lack of harmonization and standardization of concepts and definitions, methodologies and classification within NIS as well as within NSS</a:t>
            </a:r>
          </a:p>
          <a:p>
            <a:pPr>
              <a:spcBef>
                <a:spcPts val="600"/>
              </a:spcBef>
              <a:spcAft>
                <a:spcPts val="600"/>
              </a:spcAft>
            </a:pPr>
            <a:r>
              <a:rPr lang="en-US" sz="2800" dirty="0" smtClean="0"/>
              <a:t>Technical assistance is crucial to review or revision of concepts, definitions and method of measurements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Thank you!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Contents</a:t>
            </a:r>
            <a:endParaRPr lang="en-US" dirty="0"/>
          </a:p>
        </p:txBody>
      </p:sp>
      <p:sp>
        <p:nvSpPr>
          <p:cNvPr id="3" name="Content Placeholder 2"/>
          <p:cNvSpPr>
            <a:spLocks noGrp="1"/>
          </p:cNvSpPr>
          <p:nvPr>
            <p:ph idx="1"/>
          </p:nvPr>
        </p:nvSpPr>
        <p:spPr/>
        <p:txBody>
          <a:bodyPr>
            <a:normAutofit/>
          </a:bodyPr>
          <a:lstStyle/>
          <a:p>
            <a:pPr>
              <a:spcAft>
                <a:spcPts val="600"/>
              </a:spcAft>
              <a:buNone/>
            </a:pPr>
            <a:r>
              <a:rPr lang="en-US" dirty="0" smtClean="0"/>
              <a:t>1. Children immunized against measles</a:t>
            </a:r>
          </a:p>
          <a:p>
            <a:pPr>
              <a:spcAft>
                <a:spcPts val="600"/>
              </a:spcAft>
              <a:buNone/>
            </a:pPr>
            <a:r>
              <a:rPr lang="en-US" dirty="0" smtClean="0"/>
              <a:t>2. Maternal mortality ratio</a:t>
            </a:r>
          </a:p>
          <a:p>
            <a:pPr>
              <a:spcAft>
                <a:spcPts val="600"/>
              </a:spcAft>
              <a:buNone/>
            </a:pPr>
            <a:r>
              <a:rPr lang="en-US" dirty="0" smtClean="0"/>
              <a:t>3. Tuberculosis prevalence rate</a:t>
            </a:r>
          </a:p>
          <a:p>
            <a:pPr>
              <a:spcAft>
                <a:spcPts val="600"/>
              </a:spcAft>
              <a:buNone/>
            </a:pPr>
            <a:r>
              <a:rPr lang="en-US" dirty="0" smtClean="0"/>
              <a:t>4. Population using improved sanitation facilities</a:t>
            </a:r>
          </a:p>
          <a:p>
            <a:pPr>
              <a:spcAft>
                <a:spcPts val="600"/>
              </a:spcAft>
              <a:buNone/>
            </a:pPr>
            <a:r>
              <a:rPr lang="en-US" dirty="0" smtClean="0"/>
              <a:t>5. Youth unemployment rate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1. Children </a:t>
            </a:r>
            <a:r>
              <a:rPr lang="en-US" sz="3600" b="1" dirty="0"/>
              <a:t>immunized against </a:t>
            </a:r>
            <a:r>
              <a:rPr lang="en-US" sz="3600" b="1" dirty="0" smtClean="0"/>
              <a:t>measles</a:t>
            </a:r>
            <a:endParaRPr lang="en-US" sz="3600" b="1" dirty="0"/>
          </a:p>
        </p:txBody>
      </p:sp>
      <p:sp>
        <p:nvSpPr>
          <p:cNvPr id="3" name="Content Placeholder 2"/>
          <p:cNvSpPr>
            <a:spLocks noGrp="1"/>
          </p:cNvSpPr>
          <p:nvPr>
            <p:ph idx="1"/>
          </p:nvPr>
        </p:nvSpPr>
        <p:spPr>
          <a:xfrm>
            <a:off x="457200" y="1600200"/>
            <a:ext cx="8382000" cy="4525963"/>
          </a:xfrm>
        </p:spPr>
        <p:txBody>
          <a:bodyPr>
            <a:normAutofit fontScale="85000" lnSpcReduction="10000"/>
          </a:bodyPr>
          <a:lstStyle/>
          <a:p>
            <a:r>
              <a:rPr lang="en-US" b="1" dirty="0" smtClean="0"/>
              <a:t>Definition:</a:t>
            </a:r>
            <a:r>
              <a:rPr lang="en-US" dirty="0" smtClean="0"/>
              <a:t> </a:t>
            </a:r>
            <a:r>
              <a:rPr lang="en-US" dirty="0"/>
              <a:t>It refers to the proportion of children under 1 year who received measles </a:t>
            </a:r>
            <a:r>
              <a:rPr lang="en-US" dirty="0" smtClean="0"/>
              <a:t>vaccination (source: MOH).</a:t>
            </a:r>
            <a:endParaRPr lang="en-US" dirty="0"/>
          </a:p>
          <a:p>
            <a:r>
              <a:rPr lang="en-US" b="1" dirty="0" smtClean="0"/>
              <a:t>Method of computation:</a:t>
            </a:r>
          </a:p>
          <a:p>
            <a:pPr lvl="1">
              <a:buFont typeface="Arial" pitchFamily="34" charset="0"/>
              <a:buChar char="•"/>
            </a:pPr>
            <a:r>
              <a:rPr lang="en-US" dirty="0" smtClean="0"/>
              <a:t>Cambodia Demographic and Health Survey (CDHS): Number </a:t>
            </a:r>
            <a:r>
              <a:rPr lang="en-US" dirty="0"/>
              <a:t>of children 12-23 months who received measles vaccination before their first birthday </a:t>
            </a:r>
            <a:r>
              <a:rPr lang="en-US" dirty="0" smtClean="0"/>
              <a:t>divided the total </a:t>
            </a:r>
            <a:r>
              <a:rPr lang="en-US" dirty="0"/>
              <a:t>number of children 12-23 </a:t>
            </a:r>
            <a:r>
              <a:rPr lang="en-US" dirty="0" smtClean="0"/>
              <a:t>months and multiply the result by 100 (source (CDHS, NIS).</a:t>
            </a:r>
          </a:p>
          <a:p>
            <a:pPr lvl="1">
              <a:buFont typeface="Arial" pitchFamily="34" charset="0"/>
              <a:buChar char="•"/>
            </a:pPr>
            <a:r>
              <a:rPr lang="en-US" dirty="0" smtClean="0"/>
              <a:t>Health Management Information System (HMIS): Number </a:t>
            </a:r>
            <a:r>
              <a:rPr lang="en-US" dirty="0"/>
              <a:t>of children who were fully immunized before their first </a:t>
            </a:r>
            <a:r>
              <a:rPr lang="en-US" dirty="0" smtClean="0"/>
              <a:t>birthday divided the total </a:t>
            </a:r>
            <a:r>
              <a:rPr lang="en-US" dirty="0"/>
              <a:t>number of children under 1 </a:t>
            </a:r>
            <a:r>
              <a:rPr lang="en-US" dirty="0" smtClean="0"/>
              <a:t>year and multiply the result by 100 (source: MOH, 2013).</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1. Children immunized against measles (cont.)</a:t>
            </a:r>
            <a:endParaRPr lang="en-US" sz="3200" b="1" dirty="0"/>
          </a:p>
        </p:txBody>
      </p:sp>
      <p:sp>
        <p:nvSpPr>
          <p:cNvPr id="3" name="Content Placeholder 2"/>
          <p:cNvSpPr>
            <a:spLocks noGrp="1"/>
          </p:cNvSpPr>
          <p:nvPr>
            <p:ph idx="1"/>
          </p:nvPr>
        </p:nvSpPr>
        <p:spPr/>
        <p:txBody>
          <a:bodyPr>
            <a:normAutofit/>
          </a:bodyPr>
          <a:lstStyle/>
          <a:p>
            <a:r>
              <a:rPr lang="en-US" sz="2800" b="1" dirty="0" smtClean="0"/>
              <a:t>Data collection and source: </a:t>
            </a:r>
            <a:r>
              <a:rPr lang="en-US" sz="2800" dirty="0" smtClean="0"/>
              <a:t>two data sources are available:</a:t>
            </a:r>
          </a:p>
          <a:p>
            <a:pPr lvl="1">
              <a:buFont typeface="Arial" pitchFamily="34" charset="0"/>
              <a:buChar char="•"/>
            </a:pPr>
            <a:r>
              <a:rPr lang="en-US" sz="2400" dirty="0" smtClean="0"/>
              <a:t>CDHS jointly conducted by National Institute of Statistics (NIS) and Ministry of Health (every five years) in 2000, 2005 &amp; 2010. </a:t>
            </a:r>
          </a:p>
          <a:p>
            <a:pPr lvl="1">
              <a:buFont typeface="Arial" pitchFamily="34" charset="0"/>
              <a:buChar char="•"/>
            </a:pPr>
            <a:r>
              <a:rPr lang="en-US" sz="2400" dirty="0" smtClean="0"/>
              <a:t>HIS (Health Information System), maintaining by Ministry of Health (MOH) which data were collected through public health facilities (national, provincial, district hospitals and health centers).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2. Maternal </a:t>
            </a:r>
            <a:r>
              <a:rPr lang="en-US" sz="4000" b="1" dirty="0"/>
              <a:t>mortality </a:t>
            </a:r>
            <a:r>
              <a:rPr lang="en-US" sz="4000" b="1" dirty="0" smtClean="0"/>
              <a:t>ratio</a:t>
            </a:r>
            <a:endParaRPr lang="en-US" sz="4000" b="1" dirty="0"/>
          </a:p>
        </p:txBody>
      </p:sp>
      <p:sp>
        <p:nvSpPr>
          <p:cNvPr id="3" name="Content Placeholder 2"/>
          <p:cNvSpPr>
            <a:spLocks noGrp="1"/>
          </p:cNvSpPr>
          <p:nvPr>
            <p:ph idx="1"/>
          </p:nvPr>
        </p:nvSpPr>
        <p:spPr/>
        <p:txBody>
          <a:bodyPr/>
          <a:lstStyle/>
          <a:p>
            <a:r>
              <a:rPr lang="en-US" b="1" dirty="0" smtClean="0"/>
              <a:t>Definition:</a:t>
            </a:r>
            <a:r>
              <a:rPr lang="en-US" dirty="0" smtClean="0"/>
              <a:t> </a:t>
            </a:r>
            <a:r>
              <a:rPr lang="en-US" sz="2800" dirty="0"/>
              <a:t>It refers to the annual number of female deaths from any cause related to or aggravated by pregnancy or its management (excluding accidental and incidental causes) during pregnancy and childbirth or within 42 days of termination of pregnancy, irrespective of the duration and site of the pregnancy, per </a:t>
            </a:r>
            <a:r>
              <a:rPr lang="en-US" sz="2800" dirty="0" smtClean="0"/>
              <a:t>100,000 </a:t>
            </a:r>
            <a:r>
              <a:rPr lang="en-US" sz="2800" dirty="0"/>
              <a:t>live </a:t>
            </a:r>
            <a:r>
              <a:rPr lang="en-US" sz="2800" dirty="0" smtClean="0"/>
              <a:t>birth, </a:t>
            </a:r>
            <a:r>
              <a:rPr lang="en-US" sz="2800" dirty="0"/>
              <a:t>for a specified </a:t>
            </a:r>
            <a:r>
              <a:rPr lang="en-US" sz="2800" dirty="0" smtClean="0"/>
              <a:t>year (source: MOH, 2013).</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2. Maternal mortality ratio (Cont.)</a:t>
            </a:r>
            <a:endParaRPr lang="en-US" sz="4000" b="1" dirty="0"/>
          </a:p>
        </p:txBody>
      </p:sp>
      <p:sp>
        <p:nvSpPr>
          <p:cNvPr id="3" name="Content Placeholder 2"/>
          <p:cNvSpPr>
            <a:spLocks noGrp="1"/>
          </p:cNvSpPr>
          <p:nvPr>
            <p:ph idx="1"/>
          </p:nvPr>
        </p:nvSpPr>
        <p:spPr/>
        <p:txBody>
          <a:bodyPr>
            <a:normAutofit fontScale="77500" lnSpcReduction="20000"/>
          </a:bodyPr>
          <a:lstStyle/>
          <a:p>
            <a:r>
              <a:rPr lang="en-US" sz="2800" b="1" dirty="0" smtClean="0"/>
              <a:t>Method of computation: </a:t>
            </a:r>
            <a:r>
              <a:rPr lang="en-US" sz="2800" dirty="0" smtClean="0"/>
              <a:t> </a:t>
            </a:r>
          </a:p>
          <a:p>
            <a:endParaRPr lang="en-US" sz="2800" dirty="0" smtClean="0"/>
          </a:p>
          <a:p>
            <a:pPr marL="342900" lvl="1" indent="-342900">
              <a:spcBef>
                <a:spcPts val="600"/>
              </a:spcBef>
              <a:buNone/>
            </a:pPr>
            <a:r>
              <a:rPr lang="en-US" sz="2400" b="1" dirty="0" smtClean="0"/>
              <a:t>                                                       </a:t>
            </a:r>
            <a:r>
              <a:rPr lang="en-US" sz="2400" dirty="0" smtClean="0"/>
              <a:t>Number of maternal deaths</a:t>
            </a:r>
          </a:p>
          <a:p>
            <a:pPr marL="342900" lvl="1" indent="-342900">
              <a:spcBef>
                <a:spcPts val="600"/>
              </a:spcBef>
              <a:buNone/>
            </a:pPr>
            <a:r>
              <a:rPr lang="en-US" sz="2400" b="1" dirty="0" smtClean="0"/>
              <a:t>	</a:t>
            </a:r>
            <a:r>
              <a:rPr lang="en-US" sz="2400" dirty="0" smtClean="0"/>
              <a:t>Maternal mortality ratio =                                                          x  100,000        </a:t>
            </a:r>
          </a:p>
          <a:p>
            <a:pPr marL="342900" lvl="1" indent="-342900">
              <a:spcBef>
                <a:spcPts val="600"/>
              </a:spcBef>
              <a:buNone/>
            </a:pPr>
            <a:r>
              <a:rPr lang="en-US" sz="2400" dirty="0" smtClean="0"/>
              <a:t>				          Total number of live births</a:t>
            </a:r>
          </a:p>
          <a:p>
            <a:endParaRPr lang="en-US" sz="2800" dirty="0" smtClean="0"/>
          </a:p>
          <a:p>
            <a:pPr marL="342900" lvl="1" indent="-342900">
              <a:buFont typeface="Arial" pitchFamily="34" charset="0"/>
              <a:buChar char="•"/>
            </a:pPr>
            <a:r>
              <a:rPr lang="en-US" b="1" dirty="0" smtClean="0"/>
              <a:t>Data collection and source: </a:t>
            </a:r>
          </a:p>
          <a:p>
            <a:pPr marL="742950" lvl="2" indent="-274320"/>
            <a:r>
              <a:rPr lang="en-US" dirty="0" smtClean="0"/>
              <a:t>CDHS (Cambodia Demographic and Health Survey) jointly conducted by National Institute of Statistics and Ministry of Health (every five years) in 2000, 2005 &amp; 2010 </a:t>
            </a:r>
          </a:p>
          <a:p>
            <a:pPr marL="742950" lvl="2" indent="-274320"/>
            <a:r>
              <a:rPr lang="en-US" dirty="0" smtClean="0"/>
              <a:t>Population Census conducted by National Institute of Statistics  (very ten years) in 1988 &amp; 2008 </a:t>
            </a:r>
          </a:p>
          <a:p>
            <a:pPr marL="742950" lvl="2" indent="-274320"/>
            <a:r>
              <a:rPr lang="en-US" dirty="0" smtClean="0"/>
              <a:t>HIS  </a:t>
            </a:r>
          </a:p>
          <a:p>
            <a:pPr marL="342900" lvl="1" indent="-342900">
              <a:buFont typeface="Arial" pitchFamily="34" charset="0"/>
              <a:buChar char="•"/>
            </a:pPr>
            <a:r>
              <a:rPr lang="en-US" b="1" dirty="0" smtClean="0"/>
              <a:t>Reported data: </a:t>
            </a:r>
            <a:r>
              <a:rPr lang="en-US" dirty="0" smtClean="0"/>
              <a:t>NIS reported data </a:t>
            </a:r>
            <a:r>
              <a:rPr lang="en-US" dirty="0"/>
              <a:t>are based </a:t>
            </a:r>
            <a:r>
              <a:rPr lang="en-US" dirty="0" smtClean="0"/>
              <a:t>on the CDHS and Population Census data.</a:t>
            </a:r>
            <a:endParaRPr lang="en-US" dirty="0"/>
          </a:p>
        </p:txBody>
      </p:sp>
      <p:cxnSp>
        <p:nvCxnSpPr>
          <p:cNvPr id="5" name="Straight Connector 4"/>
          <p:cNvCxnSpPr/>
          <p:nvPr/>
        </p:nvCxnSpPr>
        <p:spPr>
          <a:xfrm>
            <a:off x="3632216" y="2817812"/>
            <a:ext cx="3108960" cy="1588"/>
          </a:xfrm>
          <a:prstGeom prst="line">
            <a:avLst/>
          </a:prstGeom>
          <a:ln>
            <a:solidFill>
              <a:schemeClr val="tx1">
                <a:lumMod val="95000"/>
                <a:lumOff val="5000"/>
                <a:alpha val="91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3. Tuberculosis prevalence rate</a:t>
            </a:r>
            <a:endParaRPr lang="en-US" sz="4000" b="1" dirty="0"/>
          </a:p>
        </p:txBody>
      </p:sp>
      <p:sp>
        <p:nvSpPr>
          <p:cNvPr id="3" name="Content Placeholder 2"/>
          <p:cNvSpPr>
            <a:spLocks noGrp="1"/>
          </p:cNvSpPr>
          <p:nvPr>
            <p:ph idx="1"/>
          </p:nvPr>
        </p:nvSpPr>
        <p:spPr>
          <a:xfrm>
            <a:off x="457200" y="1600200"/>
            <a:ext cx="8305800" cy="4525963"/>
          </a:xfrm>
        </p:spPr>
        <p:txBody>
          <a:bodyPr>
            <a:normAutofit/>
          </a:bodyPr>
          <a:lstStyle/>
          <a:p>
            <a:r>
              <a:rPr lang="en-US" sz="2800" b="1" dirty="0" smtClean="0"/>
              <a:t>Definition: </a:t>
            </a:r>
            <a:r>
              <a:rPr lang="en-US" sz="2800" dirty="0"/>
              <a:t>It refers to the estimated number of </a:t>
            </a:r>
            <a:r>
              <a:rPr lang="en-US" sz="2800" dirty="0" smtClean="0"/>
              <a:t>all forms of tuberculosis </a:t>
            </a:r>
            <a:r>
              <a:rPr lang="en-US" sz="2800" dirty="0"/>
              <a:t>within the </a:t>
            </a:r>
            <a:r>
              <a:rPr lang="en-US" sz="2800" dirty="0" smtClean="0"/>
              <a:t>population, including </a:t>
            </a:r>
            <a:r>
              <a:rPr lang="en-US" sz="2800" dirty="0"/>
              <a:t>pulmonary (smear positive and negative), and extra pulmonary as well as </a:t>
            </a:r>
            <a:r>
              <a:rPr lang="en-US" sz="2800" dirty="0" smtClean="0"/>
              <a:t>case of TB </a:t>
            </a:r>
            <a:r>
              <a:rPr lang="en-US" sz="2800" dirty="0"/>
              <a:t>in people with </a:t>
            </a:r>
            <a:r>
              <a:rPr lang="en-US" sz="2800" dirty="0" smtClean="0"/>
              <a:t>HIV (source: MOH, 2013).</a:t>
            </a:r>
          </a:p>
          <a:p>
            <a:r>
              <a:rPr lang="en-US" sz="2800" b="1" dirty="0" smtClean="0"/>
              <a:t>Method of computation: </a:t>
            </a:r>
            <a:r>
              <a:rPr lang="en-US" sz="2800" dirty="0"/>
              <a:t>It is calculated for countries through an analytic process led by WHO where </a:t>
            </a:r>
            <a:r>
              <a:rPr lang="en-US" sz="2800" dirty="0" smtClean="0"/>
              <a:t>TB prevalence </a:t>
            </a:r>
            <a:r>
              <a:rPr lang="en-US" sz="2800" dirty="0"/>
              <a:t>= incidence x proportion of incident cases that </a:t>
            </a:r>
            <a:r>
              <a:rPr lang="en-US" sz="2800" dirty="0" smtClean="0"/>
              <a:t>expressed </a:t>
            </a:r>
            <a:r>
              <a:rPr lang="en-US" sz="2800" dirty="0"/>
              <a:t>per 100,000 </a:t>
            </a:r>
            <a:r>
              <a:rPr lang="en-US" sz="2800" dirty="0" smtClean="0"/>
              <a:t>population (source: MOH, 2013).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3. Tuberculosis prevalence rate (Cont.)</a:t>
            </a:r>
            <a:endParaRPr lang="en-US" sz="4000" b="1"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b="1" dirty="0" smtClean="0"/>
              <a:t>Data collection and source: </a:t>
            </a:r>
            <a:r>
              <a:rPr lang="en-US" dirty="0" smtClean="0"/>
              <a:t>National Center for Tuberculosis and Leprosy Control(CENAT), Ministry of Health (MOH). </a:t>
            </a:r>
          </a:p>
          <a:p>
            <a:pPr marL="342900" lvl="1" indent="-342900">
              <a:buFont typeface="Arial" pitchFamily="34" charset="0"/>
              <a:buChar char="•"/>
            </a:pPr>
            <a:r>
              <a:rPr lang="en-US" b="1" dirty="0" smtClean="0"/>
              <a:t>Reported data: </a:t>
            </a:r>
            <a:r>
              <a:rPr lang="en-US" dirty="0" smtClean="0"/>
              <a:t>NIS reported data is </a:t>
            </a:r>
            <a:r>
              <a:rPr lang="en-US" dirty="0"/>
              <a:t>based </a:t>
            </a:r>
            <a:r>
              <a:rPr lang="en-US" dirty="0" smtClean="0"/>
              <a:t>solely on annual report published by CENAT/MOH. It is also noted that according to the CENAT annual progress report, TB prevalence covered mainly smear positive TB cases.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4. Population using improved sanitation facilities</a:t>
            </a:r>
            <a:endParaRPr lang="en-US" sz="3200" dirty="0"/>
          </a:p>
        </p:txBody>
      </p:sp>
      <p:sp>
        <p:nvSpPr>
          <p:cNvPr id="3" name="Content Placeholder 2"/>
          <p:cNvSpPr>
            <a:spLocks noGrp="1"/>
          </p:cNvSpPr>
          <p:nvPr>
            <p:ph idx="1"/>
          </p:nvPr>
        </p:nvSpPr>
        <p:spPr/>
        <p:txBody>
          <a:bodyPr>
            <a:normAutofit/>
          </a:bodyPr>
          <a:lstStyle/>
          <a:p>
            <a:r>
              <a:rPr lang="en-US" sz="2800" b="1" dirty="0" smtClean="0"/>
              <a:t>Definition: </a:t>
            </a:r>
            <a:r>
              <a:rPr lang="en-US" sz="2800" dirty="0" smtClean="0"/>
              <a:t>Is defined as the </a:t>
            </a:r>
            <a:r>
              <a:rPr lang="en-US" sz="2800" dirty="0"/>
              <a:t>percentage of the population </a:t>
            </a:r>
            <a:r>
              <a:rPr lang="en-US" sz="2800" dirty="0" smtClean="0"/>
              <a:t>using an improved sanitation facility. </a:t>
            </a:r>
          </a:p>
          <a:p>
            <a:pPr>
              <a:buNone/>
            </a:pPr>
            <a:r>
              <a:rPr lang="en-US" dirty="0" smtClean="0"/>
              <a:t>	</a:t>
            </a:r>
            <a:r>
              <a:rPr lang="en-US" sz="2400" dirty="0" smtClean="0"/>
              <a:t>Improved sanitation facility is the facility that is private owned by the household and that can effectively separate human excreta from human contact. Types of improved sanitation facilities:</a:t>
            </a:r>
            <a:endParaRPr lang="en-US" dirty="0" smtClean="0"/>
          </a:p>
          <a:p>
            <a:pPr lvl="1" indent="-228600">
              <a:buFont typeface="Arial" pitchFamily="34" charset="0"/>
              <a:buChar char="•"/>
            </a:pPr>
            <a:r>
              <a:rPr lang="en-US" sz="2400" dirty="0" smtClean="0"/>
              <a:t>Pour </a:t>
            </a:r>
            <a:r>
              <a:rPr lang="en-US" sz="2400" dirty="0"/>
              <a:t>flush/flush connected to </a:t>
            </a:r>
            <a:r>
              <a:rPr lang="en-US" sz="2400" dirty="0" smtClean="0"/>
              <a:t>sewerage</a:t>
            </a:r>
          </a:p>
          <a:p>
            <a:pPr lvl="1" indent="-228600">
              <a:buFont typeface="Arial" pitchFamily="34" charset="0"/>
              <a:buChar char="•"/>
            </a:pPr>
            <a:r>
              <a:rPr lang="en-US" sz="2400" dirty="0" smtClean="0"/>
              <a:t>Pour </a:t>
            </a:r>
            <a:r>
              <a:rPr lang="en-US" sz="2400" dirty="0"/>
              <a:t>flush/flush connected to septic </a:t>
            </a:r>
            <a:r>
              <a:rPr lang="en-US" sz="2400" dirty="0" smtClean="0"/>
              <a:t>tank</a:t>
            </a:r>
          </a:p>
          <a:p>
            <a:pPr lvl="1" indent="-228600">
              <a:buFont typeface="Arial" pitchFamily="34" charset="0"/>
              <a:buChar char="•"/>
            </a:pPr>
            <a:r>
              <a:rPr lang="en-US" sz="2400" dirty="0" smtClean="0"/>
              <a:t>Pit </a:t>
            </a:r>
            <a:r>
              <a:rPr lang="en-US" sz="2400" dirty="0"/>
              <a:t>latrine with </a:t>
            </a:r>
            <a:r>
              <a:rPr lang="en-US" sz="2400" dirty="0" smtClean="0"/>
              <a:t>slab</a:t>
            </a:r>
            <a:endParaRPr lang="en-US" sz="2400" dirty="0"/>
          </a:p>
          <a:p>
            <a:pPr lvl="1">
              <a:buFont typeface="Arial" pitchFamily="34" charset="0"/>
              <a:buChar char="•"/>
            </a:pPr>
            <a:endParaRPr lang="en-US" sz="2400" dirty="0" smtClean="0"/>
          </a:p>
          <a:p>
            <a:pPr lvl="1">
              <a:buFont typeface="Arial" pitchFamily="34" charset="0"/>
              <a:buChar char="•"/>
            </a:pPr>
            <a:endParaRPr lang="en-US" sz="2400" dirty="0" smtClean="0"/>
          </a:p>
          <a:p>
            <a:pPr lvl="1">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794</Words>
  <Application>Microsoft Office PowerPoint</Application>
  <PresentationFormat>On-screen Show (4:3)</PresentationFormat>
  <Paragraphs>83</Paragraphs>
  <Slides>14</Slides>
  <Notes>5</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Investigation of Available Metadata for selected MDG indicators Cambodia Experience</vt:lpstr>
      <vt:lpstr>Contents</vt:lpstr>
      <vt:lpstr>1. Children immunized against measles</vt:lpstr>
      <vt:lpstr>1. Children immunized against measles (cont.)</vt:lpstr>
      <vt:lpstr>2. Maternal mortality ratio</vt:lpstr>
      <vt:lpstr>2. Maternal mortality ratio (Cont.)</vt:lpstr>
      <vt:lpstr>3. Tuberculosis prevalence rate</vt:lpstr>
      <vt:lpstr>3. Tuberculosis prevalence rate (Cont.)</vt:lpstr>
      <vt:lpstr>4. Population using improved sanitation facilities</vt:lpstr>
      <vt:lpstr>4. Population using improved sanitation facilities (Cont.)</vt:lpstr>
      <vt:lpstr>5. Youth unemployment rate</vt:lpstr>
      <vt:lpstr>5. Youth unemployment rate (Cont.)</vt:lpstr>
      <vt:lpstr>6. Some observations and issues for consideration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Investigation of Available Metadata</dc:title>
  <dc:creator>User</dc:creator>
  <cp:lastModifiedBy>LocalAdmin</cp:lastModifiedBy>
  <cp:revision>235</cp:revision>
  <dcterms:created xsi:type="dcterms:W3CDTF">2014-04-19T04:19:56Z</dcterms:created>
  <dcterms:modified xsi:type="dcterms:W3CDTF">2014-04-23T03:35:36Z</dcterms:modified>
</cp:coreProperties>
</file>